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49" r:id="rId2"/>
    <p:sldId id="352" r:id="rId3"/>
    <p:sldId id="350" r:id="rId4"/>
    <p:sldId id="351" r:id="rId5"/>
    <p:sldId id="259" r:id="rId6"/>
    <p:sldId id="261" r:id="rId7"/>
    <p:sldId id="326" r:id="rId8"/>
    <p:sldId id="262" r:id="rId9"/>
    <p:sldId id="274" r:id="rId10"/>
    <p:sldId id="323" r:id="rId11"/>
    <p:sldId id="356" r:id="rId12"/>
    <p:sldId id="357" r:id="rId13"/>
    <p:sldId id="358" r:id="rId14"/>
    <p:sldId id="360" r:id="rId15"/>
    <p:sldId id="336" r:id="rId16"/>
    <p:sldId id="333" r:id="rId17"/>
    <p:sldId id="337" r:id="rId18"/>
    <p:sldId id="338" r:id="rId19"/>
    <p:sldId id="339" r:id="rId20"/>
    <p:sldId id="341" r:id="rId21"/>
    <p:sldId id="340" r:id="rId22"/>
    <p:sldId id="292" r:id="rId23"/>
    <p:sldId id="343" r:id="rId24"/>
    <p:sldId id="355" r:id="rId25"/>
    <p:sldId id="348" r:id="rId26"/>
    <p:sldId id="269" r:id="rId27"/>
    <p:sldId id="280" r:id="rId28"/>
    <p:sldId id="299" r:id="rId29"/>
    <p:sldId id="345" r:id="rId30"/>
    <p:sldId id="362" r:id="rId31"/>
    <p:sldId id="346" r:id="rId32"/>
    <p:sldId id="361" r:id="rId33"/>
    <p:sldId id="279" r:id="rId34"/>
    <p:sldId id="363" r:id="rId35"/>
    <p:sldId id="32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94F4D1-08C9-7D44-BA8B-0C944F03F675}">
          <p14:sldIdLst>
            <p14:sldId id="349"/>
            <p14:sldId id="352"/>
            <p14:sldId id="350"/>
            <p14:sldId id="351"/>
            <p14:sldId id="259"/>
          </p14:sldIdLst>
        </p14:section>
        <p14:section name="Introduction" id="{3E73BEE6-E215-1E46-A325-5CAA7B5C269F}">
          <p14:sldIdLst>
            <p14:sldId id="261"/>
            <p14:sldId id="326"/>
            <p14:sldId id="262"/>
            <p14:sldId id="274"/>
            <p14:sldId id="323"/>
          </p14:sldIdLst>
        </p14:section>
        <p14:section name="Tarui Case Study" id="{A241FB59-1A1B-F140-8967-8D576B28E148}">
          <p14:sldIdLst>
            <p14:sldId id="356"/>
            <p14:sldId id="357"/>
            <p14:sldId id="358"/>
            <p14:sldId id="360"/>
          </p14:sldIdLst>
        </p14:section>
        <p14:section name="Tissue Specificity" id="{750FA653-EDB4-3F4C-8D91-4711C7BA19E2}">
          <p14:sldIdLst>
            <p14:sldId id="336"/>
            <p14:sldId id="333"/>
            <p14:sldId id="337"/>
            <p14:sldId id="338"/>
            <p14:sldId id="339"/>
            <p14:sldId id="341"/>
            <p14:sldId id="340"/>
            <p14:sldId id="292"/>
            <p14:sldId id="343"/>
            <p14:sldId id="355"/>
          </p14:sldIdLst>
        </p14:section>
        <p14:section name="Fructose and Galactose" id="{5D077A05-8CFC-3F4C-A47C-09C179B66C1E}">
          <p14:sldIdLst>
            <p14:sldId id="348"/>
            <p14:sldId id="269"/>
            <p14:sldId id="280"/>
            <p14:sldId id="299"/>
            <p14:sldId id="345"/>
            <p14:sldId id="362"/>
            <p14:sldId id="346"/>
            <p14:sldId id="361"/>
            <p14:sldId id="279"/>
            <p14:sldId id="363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222"/>
    <p:restoredTop sz="76287" autoAdjust="0"/>
  </p:normalViewPr>
  <p:slideViewPr>
    <p:cSldViewPr snapToGrid="0" snapToObjects="1">
      <p:cViewPr varScale="1">
        <p:scale>
          <a:sx n="69" d="100"/>
          <a:sy n="69" d="100"/>
        </p:scale>
        <p:origin x="6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924946"/>
              </p:ext>
            </p:extLst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ATP (from the ETC)</a:t>
            </a:r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glycolysis in liver begins with FK</a:t>
            </a:r>
          </a:p>
          <a:p>
            <a:pPr lvl="1"/>
            <a:r>
              <a:rPr lang="en-US" dirty="0" smtClean="0"/>
              <a:t>Bypasses two important 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94318" y="3004457"/>
            <a:ext cx="5358882" cy="765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r>
              <a:rPr lang="en-US"/>
              <a:t/>
            </a:r>
            <a:br>
              <a:rPr lang="en-US"/>
            </a:br>
            <a:r>
              <a:rPr lang="en-US"/>
              <a:t>Oct 11: Exam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</a:t>
            </a:r>
            <a:r>
              <a:rPr lang="en-US" sz="2800" dirty="0" smtClean="0"/>
              <a:t>pyruvate</a:t>
            </a:r>
          </a:p>
          <a:p>
            <a:r>
              <a:rPr lang="en-US" sz="2800" dirty="0" smtClean="0"/>
              <a:t>Generates 2 x ATP</a:t>
            </a:r>
          </a:p>
          <a:p>
            <a:r>
              <a:rPr lang="en-US" sz="2800" dirty="0" smtClean="0"/>
              <a:t>Generates 2 x NADH =&gt; 5 ATP</a:t>
            </a:r>
            <a:endParaRPr lang="en-US" sz="2800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happens to the pyruvate?</a:t>
            </a:r>
            <a:endParaRPr lang="en-US" u="sng" dirty="0" smtClean="0"/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is </a:t>
            </a:r>
            <a:r>
              <a:rPr lang="en-US" dirty="0" smtClean="0"/>
              <a:t>absent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Anaerobic </a:t>
            </a:r>
            <a:r>
              <a:rPr lang="en-US" dirty="0" smtClean="0"/>
              <a:t>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</a:t>
            </a:r>
            <a:r>
              <a:rPr lang="en-US" dirty="0" smtClean="0"/>
              <a:t>glucose</a:t>
            </a:r>
          </a:p>
          <a:p>
            <a:pPr lvl="1"/>
            <a:r>
              <a:rPr lang="en-US" dirty="0"/>
              <a:t>Gluconeogenesis 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Acetyl-CoA is </a:t>
            </a:r>
            <a:r>
              <a:rPr lang="en-US" dirty="0" smtClean="0"/>
              <a:t>high</a:t>
            </a:r>
          </a:p>
          <a:p>
            <a:pPr lvl="2"/>
            <a:r>
              <a:rPr lang="en-US" dirty="0" smtClean="0"/>
              <a:t>Pyruvate -&gt; OAA -&gt; Phosphoenolpyruvate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3" grpI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1076</Words>
  <Application>Microsoft Macintosh PowerPoint</Application>
  <PresentationFormat>On-screen Show (4:3)</PresentationFormat>
  <Paragraphs>238</Paragraphs>
  <Slides>35</Slides>
  <Notes>12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Mangal</vt:lpstr>
      <vt:lpstr>Arial</vt:lpstr>
      <vt:lpstr>Office Theme</vt:lpstr>
      <vt:lpstr>Glycolysis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Fates of Glucose-6-Phosphate</vt:lpstr>
      <vt:lpstr>Glycolysis</vt:lpstr>
      <vt:lpstr>Staring with the End</vt:lpstr>
      <vt:lpstr>What is Glycolysis Accomplishing?</vt:lpstr>
      <vt:lpstr>Case Study – Tarui’s Disease</vt:lpstr>
      <vt:lpstr>Case Study – Tarui’s Disease</vt:lpstr>
      <vt:lpstr>Case Study – Tarui’s Disease</vt:lpstr>
      <vt:lpstr>Tarui’s Disease Summary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Galactolysis</vt:lpstr>
      <vt:lpstr>Galactolysis Summary</vt:lpstr>
      <vt:lpstr>Liver Fructose Metabolism</vt:lpstr>
      <vt:lpstr>Fructose Consumption and Metabolic Health</vt:lpstr>
      <vt:lpstr>High Fructose Corn Syrup</vt:lpstr>
      <vt:lpstr>Inherited Disorders of Fructose Metabolism</vt:lpstr>
      <vt:lpstr>Fructose metabolism</vt:lpstr>
      <vt:lpstr>Fructolysis Summary</vt:lpstr>
      <vt:lpstr>Disorders of Galatolysis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168</cp:revision>
  <cp:lastPrinted>2015-09-30T15:38:25Z</cp:lastPrinted>
  <dcterms:created xsi:type="dcterms:W3CDTF">2014-09-18T18:08:59Z</dcterms:created>
  <dcterms:modified xsi:type="dcterms:W3CDTF">2017-09-21T20:23:02Z</dcterms:modified>
</cp:coreProperties>
</file>